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5"/>
  </p:notesMasterIdLst>
  <p:sldIdLst>
    <p:sldId id="256" r:id="rId4"/>
    <p:sldId id="257" r:id="rId5"/>
    <p:sldId id="258" r:id="rId6"/>
    <p:sldId id="259" r:id="rId7"/>
    <p:sldId id="260" r:id="rId8"/>
    <p:sldId id="261" r:id="rId9"/>
    <p:sldId id="269" r:id="rId10"/>
    <p:sldId id="262" r:id="rId11"/>
    <p:sldId id="263" r:id="rId12"/>
    <p:sldId id="264" r:id="rId13"/>
    <p:sldId id="268" r:id="rId14"/>
  </p:sldIdLst>
  <p:sldSz cx="12192000" cy="6858000"/>
  <p:notesSz cx="7772400" cy="10058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jHzTg+goWcQk8fO5It0l+0ng5KH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AN PABLO RESTREPO RESTREPO" initials="JPRR" lastIdx="1" clrIdx="0">
    <p:extLst>
      <p:ext uri="{19B8F6BF-5375-455C-9EA6-DF929625EA0E}">
        <p15:presenceInfo xmlns:p15="http://schemas.microsoft.com/office/powerpoint/2012/main" userId="S::juanpablo.restrepo@ijr.edu.co::4f2671db-5f81-45b8-a009-6a75f3e1234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289BA7-0477-4DA3-BF64-564EF7BB6FF7}">
  <a:tblStyle styleId="{AC289BA7-0477-4DA3-BF64-564EF7BB6FF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8FD4443E-F989-4FC4-A0C8-D5A2AF1F390B}" styleName="Estilo oscuro 1 - Énfasis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Estilo claro 3 - Acento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10" d="100"/>
          <a:sy n="110" d="100"/>
        </p:scale>
        <p:origin x="594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customschemas.google.com/relationships/presentationmetadata" Target="meta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commentAuthors" Target="commentAuthors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482" name="Google Shape;482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7" name="Google Shape;1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7" name="Google Shape;2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add317ae2b_0_27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6" name="Google Shape;276;gadd317ae2b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9" name="Google Shape;31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add317ae2b_0_1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0" name="Google Shape;340;gadd317ae2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0" name="Google Shape;36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9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1" name="Google Shape;38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1" name="Google Shape;401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 descr="Cómo sería un mundo sin ganadería industrial? | Igualdad Animal México"/>
          <p:cNvPicPr preferRelativeResize="0"/>
          <p:nvPr/>
        </p:nvPicPr>
        <p:blipFill rotWithShape="1">
          <a:blip r:embed="rId3">
            <a:alphaModFix/>
          </a:blip>
          <a:srcRect l="39100" r="1572"/>
          <a:stretch/>
        </p:blipFill>
        <p:spPr>
          <a:xfrm>
            <a:off x="-46440" y="-23400"/>
            <a:ext cx="12254040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E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4622751" y="2132459"/>
            <a:ext cx="6999691" cy="1718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4400" dirty="0"/>
              <a:t>Algoritmos</a:t>
            </a:r>
            <a:r>
              <a:rPr lang="en-US" sz="4400" dirty="0"/>
              <a:t> para la compresión de </a:t>
            </a:r>
            <a:r>
              <a:rPr lang="es-ES" sz="4400" dirty="0"/>
              <a:t>imágenes</a:t>
            </a:r>
            <a:r>
              <a:rPr lang="en-US" sz="4400" dirty="0"/>
              <a:t> en la </a:t>
            </a:r>
            <a:r>
              <a:rPr lang="es-ES" sz="4400" dirty="0"/>
              <a:t>ganadería</a:t>
            </a:r>
            <a:r>
              <a:rPr lang="en-US" sz="4400" dirty="0"/>
              <a:t> de presición</a:t>
            </a:r>
            <a:r>
              <a:rPr lang="en-US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4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Tasa de compresión </a:t>
            </a:r>
            <a:r>
              <a:rPr lang="en-US" sz="2200" b="1" dirty="0">
                <a:solidFill>
                  <a:srgbClr val="FFFFFF"/>
                </a:solidFill>
              </a:rPr>
              <a:t>promedio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gadd317ae2b_0_201"/>
          <p:cNvSpPr/>
          <p:nvPr/>
        </p:nvSpPr>
        <p:spPr>
          <a:xfrm>
            <a:off x="1098658" y="4410822"/>
            <a:ext cx="4846263" cy="972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dirty="0">
                <a:solidFill>
                  <a:srgbClr val="001E33"/>
                </a:solidFill>
              </a:rPr>
              <a:t>Tabla para la tasa</a:t>
            </a:r>
            <a:r>
              <a:rPr lang="en-US" sz="16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compresión </a:t>
            </a:r>
            <a:r>
              <a:rPr lang="en-US" sz="1600" dirty="0">
                <a:solidFill>
                  <a:srgbClr val="001E33"/>
                </a:solidFill>
              </a:rPr>
              <a:t>promedio</a:t>
            </a:r>
            <a:r>
              <a:rPr lang="en-US" sz="16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dirty="0">
                <a:solidFill>
                  <a:srgbClr val="001E33"/>
                </a:solidFill>
              </a:rPr>
              <a:t>d</a:t>
            </a:r>
            <a:r>
              <a:rPr lang="en-US" sz="16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 ganado sano y el enfermo. 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gadd317ae2b_0_201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gadd317ae2b_0_201"/>
          <p:cNvSpPr/>
          <p:nvPr/>
        </p:nvSpPr>
        <p:spPr>
          <a:xfrm>
            <a:off x="5015760" y="8382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gadd317ae2b_0_201"/>
          <p:cNvSpPr/>
          <p:nvPr/>
        </p:nvSpPr>
        <p:spPr>
          <a:xfrm>
            <a:off x="3437640" y="5208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1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gadd317ae2b_0_201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gadd317ae2b_0_20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gadd317ae2b_0_20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A5E207B-71C3-441A-AB55-6F3235CC8B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411" y="1982678"/>
            <a:ext cx="3642172" cy="2728114"/>
          </a:xfrm>
          <a:prstGeom prst="rect">
            <a:avLst/>
          </a:prstGeom>
        </p:spPr>
      </p:pic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46C6F691-8388-400F-AC0D-0A065973F7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9196290"/>
              </p:ext>
            </p:extLst>
          </p:nvPr>
        </p:nvGraphicFramePr>
        <p:xfrm>
          <a:off x="761291" y="2032500"/>
          <a:ext cx="5883300" cy="2187372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2941650">
                  <a:extLst>
                    <a:ext uri="{9D8B030D-6E8A-4147-A177-3AD203B41FA5}">
                      <a16:colId xmlns:a16="http://schemas.microsoft.com/office/drawing/2014/main" val="2126071888"/>
                    </a:ext>
                  </a:extLst>
                </a:gridCol>
                <a:gridCol w="2941650">
                  <a:extLst>
                    <a:ext uri="{9D8B030D-6E8A-4147-A177-3AD203B41FA5}">
                      <a16:colId xmlns:a16="http://schemas.microsoft.com/office/drawing/2014/main" val="919268274"/>
                    </a:ext>
                  </a:extLst>
                </a:gridCol>
              </a:tblGrid>
              <a:tr h="72912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dirty="0"/>
                    </a:p>
                    <a:p>
                      <a:pPr algn="ctr"/>
                      <a:r>
                        <a:rPr lang="es-CO" dirty="0"/>
                        <a:t>Tasa de compresión 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935493"/>
                  </a:ext>
                </a:extLst>
              </a:tr>
              <a:tr h="729124">
                <a:tc>
                  <a:txBody>
                    <a:bodyPr/>
                    <a:lstStyle/>
                    <a:p>
                      <a:pPr algn="ctr"/>
                      <a:endParaRPr lang="es-CO" b="1" dirty="0"/>
                    </a:p>
                    <a:p>
                      <a:pPr algn="ctr"/>
                      <a:r>
                        <a:rPr lang="es-CO" b="0" dirty="0"/>
                        <a:t>Ganado Sano</a:t>
                      </a:r>
                      <a:endParaRPr lang="es-E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dirty="0"/>
                    </a:p>
                    <a:p>
                      <a:pPr algn="ctr"/>
                      <a:r>
                        <a:rPr lang="es-CO" dirty="0"/>
                        <a:t>2,4:1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0963896"/>
                  </a:ext>
                </a:extLst>
              </a:tr>
              <a:tr h="729124">
                <a:tc>
                  <a:txBody>
                    <a:bodyPr/>
                    <a:lstStyle/>
                    <a:p>
                      <a:pPr algn="ctr"/>
                      <a:endParaRPr lang="es-CO" dirty="0"/>
                    </a:p>
                    <a:p>
                      <a:pPr algn="ctr"/>
                      <a:r>
                        <a:rPr lang="es-CO" dirty="0"/>
                        <a:t>Ganado Enfermo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dirty="0"/>
                    </a:p>
                    <a:p>
                      <a:pPr algn="ctr"/>
                      <a:r>
                        <a:rPr lang="es-CO" dirty="0"/>
                        <a:t>2,2:1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25062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gadd317ae2b_0_117" descr="Cómo sería un mundo sin ganadería industrial? | Igualdad Animal México"/>
          <p:cNvPicPr preferRelativeResize="0"/>
          <p:nvPr/>
        </p:nvPicPr>
        <p:blipFill rotWithShape="1">
          <a:blip r:embed="rId3">
            <a:alphaModFix/>
          </a:blip>
          <a:srcRect l="39094" r="1571"/>
          <a:stretch/>
        </p:blipFill>
        <p:spPr>
          <a:xfrm>
            <a:off x="-51118" y="-8709"/>
            <a:ext cx="12254544" cy="6881854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gadd317ae2b_0_117"/>
          <p:cNvSpPr/>
          <p:nvPr/>
        </p:nvSpPr>
        <p:spPr>
          <a:xfrm>
            <a:off x="-53831" y="-8709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5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GRACIAS!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6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7" name="Google Shape;487;gadd317ae2b_0_117"/>
          <p:cNvSpPr/>
          <p:nvPr/>
        </p:nvSpPr>
        <p:spPr>
          <a:xfrm>
            <a:off x="3546885" y="27626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gadd317ae2b_0_117"/>
          <p:cNvSpPr/>
          <p:nvPr/>
        </p:nvSpPr>
        <p:spPr>
          <a:xfrm>
            <a:off x="5249940" y="102434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16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"/>
          <p:cNvSpPr/>
          <p:nvPr/>
        </p:nvSpPr>
        <p:spPr>
          <a:xfrm>
            <a:off x="265328" y="376925"/>
            <a:ext cx="43758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"/>
          <p:cNvSpPr/>
          <p:nvPr/>
        </p:nvSpPr>
        <p:spPr>
          <a:xfrm>
            <a:off x="9037091" y="4272744"/>
            <a:ext cx="2192760" cy="75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Toro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/>
          <p:nvPr/>
        </p:nvSpPr>
        <p:spPr>
          <a:xfrm>
            <a:off x="599507" y="4357325"/>
            <a:ext cx="2192760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Tomás Sepúlveda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"/>
          <p:cNvSpPr/>
          <p:nvPr/>
        </p:nvSpPr>
        <p:spPr>
          <a:xfrm>
            <a:off x="815040" y="6160680"/>
            <a:ext cx="691524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lvl="0">
              <a:buSzPts val="2200"/>
            </a:pPr>
            <a:r>
              <a:rPr lang="en-US" sz="2200" b="1" dirty="0">
                <a:solidFill>
                  <a:srgbClr val="001E33"/>
                </a:solidFill>
                <a:uFill>
                  <a:noFill/>
                </a:uFill>
              </a:rPr>
              <a:t>https://github.com/tsepulvedf/ST0245-001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8" name="Google Shape;218;p2"/>
          <p:cNvGrpSpPr/>
          <p:nvPr/>
        </p:nvGrpSpPr>
        <p:grpSpPr>
          <a:xfrm>
            <a:off x="5648743" y="1723923"/>
            <a:ext cx="3523244" cy="2602813"/>
            <a:chOff x="1028310" y="1074420"/>
            <a:chExt cx="3383640" cy="2652120"/>
          </a:xfrm>
        </p:grpSpPr>
        <p:pic>
          <p:nvPicPr>
            <p:cNvPr id="219" name="Google Shape;219;p2"/>
            <p:cNvPicPr preferRelativeResize="0"/>
            <p:nvPr/>
          </p:nvPicPr>
          <p:blipFill rotWithShape="1">
            <a:blip r:embed="rId5">
              <a:alphaModFix/>
            </a:blip>
            <a:srcRect l="2186" t="17695" r="15575" b="26359"/>
            <a:stretch/>
          </p:blipFill>
          <p:spPr>
            <a:xfrm>
              <a:off x="1294925" y="1200950"/>
              <a:ext cx="2686053" cy="243649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0" name="Google Shape;220;p2"/>
            <p:cNvSpPr/>
            <p:nvPr/>
          </p:nvSpPr>
          <p:spPr>
            <a:xfrm>
              <a:off x="1028310" y="10744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21" name="Google Shape;221;p2"/>
          <p:cNvSpPr/>
          <p:nvPr/>
        </p:nvSpPr>
        <p:spPr>
          <a:xfrm>
            <a:off x="6204815" y="4292061"/>
            <a:ext cx="24111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Simón</a:t>
            </a:r>
            <a:b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Marín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"/>
          <p:cNvSpPr/>
          <p:nvPr/>
        </p:nvSpPr>
        <p:spPr>
          <a:xfrm>
            <a:off x="7692600" y="61842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09;p2"/>
          <p:cNvSpPr/>
          <p:nvPr/>
        </p:nvSpPr>
        <p:spPr>
          <a:xfrm>
            <a:off x="3455983" y="4458577"/>
            <a:ext cx="2192760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Juan Pablo Restrepo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3" name="Google Shape;203;p2"/>
          <p:cNvGrpSpPr/>
          <p:nvPr/>
        </p:nvGrpSpPr>
        <p:grpSpPr>
          <a:xfrm>
            <a:off x="8942636" y="1821691"/>
            <a:ext cx="2671292" cy="2414376"/>
            <a:chOff x="9052560" y="1645920"/>
            <a:chExt cx="2833920" cy="2742480"/>
          </a:xfrm>
        </p:grpSpPr>
        <p:pic>
          <p:nvPicPr>
            <p:cNvPr id="204" name="Google Shape;204;p2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5" name="Google Shape;205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Elipse 35"/>
          <p:cNvSpPr/>
          <p:nvPr/>
        </p:nvSpPr>
        <p:spPr>
          <a:xfrm>
            <a:off x="3502319" y="1928867"/>
            <a:ext cx="2216771" cy="2343877"/>
          </a:xfrm>
          <a:prstGeom prst="ellipse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419" dirty="0"/>
          </a:p>
        </p:txBody>
      </p:sp>
      <p:sp>
        <p:nvSpPr>
          <p:cNvPr id="37" name="Elipse 36"/>
          <p:cNvSpPr/>
          <p:nvPr/>
        </p:nvSpPr>
        <p:spPr>
          <a:xfrm>
            <a:off x="495830" y="1973041"/>
            <a:ext cx="2441941" cy="2299703"/>
          </a:xfrm>
          <a:prstGeom prst="ellipse">
            <a:avLst/>
          </a:prstGeom>
          <a:blipFill>
            <a:blip r:embed="rId8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419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6"/>
          <p:cNvSpPr/>
          <p:nvPr/>
        </p:nvSpPr>
        <p:spPr>
          <a:xfrm>
            <a:off x="265328" y="376925"/>
            <a:ext cx="4959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Proceso de entrenamiento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" name="Google Shape;234;p6"/>
          <p:cNvGrpSpPr/>
          <p:nvPr/>
        </p:nvGrpSpPr>
        <p:grpSpPr>
          <a:xfrm>
            <a:off x="742075" y="1105249"/>
            <a:ext cx="2065125" cy="1375679"/>
            <a:chOff x="589675" y="1105249"/>
            <a:chExt cx="2065125" cy="1375679"/>
          </a:xfrm>
        </p:grpSpPr>
        <p:pic>
          <p:nvPicPr>
            <p:cNvPr id="235" name="Google Shape;235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89675" y="14100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36" name="Google Shape;236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18275" y="12576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37" name="Google Shape;237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46875" y="11052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238" name="Google Shape;238;p6"/>
          <p:cNvGrpSpPr/>
          <p:nvPr/>
        </p:nvGrpSpPr>
        <p:grpSpPr>
          <a:xfrm>
            <a:off x="789425" y="3608150"/>
            <a:ext cx="2093976" cy="1600200"/>
            <a:chOff x="484625" y="3608150"/>
            <a:chExt cx="2093976" cy="1600200"/>
          </a:xfrm>
        </p:grpSpPr>
        <p:pic>
          <p:nvPicPr>
            <p:cNvPr id="239" name="Google Shape;239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84625" y="40653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0" name="Google Shape;240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37025" y="38367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1" name="Google Shape;241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865625" y="36081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242" name="Google Shape;242;p6"/>
          <p:cNvSpPr/>
          <p:nvPr/>
        </p:nvSpPr>
        <p:spPr>
          <a:xfrm>
            <a:off x="-9813" y="25658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Imágenes de ganado enfermo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6"/>
          <p:cNvSpPr/>
          <p:nvPr/>
        </p:nvSpPr>
        <p:spPr>
          <a:xfrm>
            <a:off x="142587" y="52328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563C1"/>
                </a:solidFill>
                <a:latin typeface="Arial"/>
                <a:ea typeface="Arial"/>
                <a:cs typeface="Arial"/>
                <a:sym typeface="Arial"/>
              </a:rPr>
              <a:t>Imágenes del ganado sano</a:t>
            </a:r>
            <a:endParaRPr sz="2200" b="1" i="0" u="none" strike="noStrike" cap="none" dirty="0">
              <a:solidFill>
                <a:srgbClr val="0563C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6"/>
          <p:cNvSpPr/>
          <p:nvPr/>
        </p:nvSpPr>
        <p:spPr>
          <a:xfrm>
            <a:off x="5637825" y="2230544"/>
            <a:ext cx="2221200" cy="1767300"/>
          </a:xfrm>
          <a:prstGeom prst="cube">
            <a:avLst>
              <a:gd name="adj" fmla="val 25000"/>
            </a:avLst>
          </a:prstGeom>
          <a:solidFill>
            <a:srgbClr val="001E3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Red neuronal conv</a:t>
            </a:r>
            <a:r>
              <a:rPr lang="en-US" sz="1700" b="1">
                <a:solidFill>
                  <a:schemeClr val="accent4"/>
                </a:solidFill>
              </a:rPr>
              <a:t>olucional</a:t>
            </a:r>
            <a:endParaRPr sz="1700" b="1" i="0" u="none" strike="noStrike" cap="non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5" name="Google Shape;245;p6"/>
          <p:cNvGrpSpPr/>
          <p:nvPr/>
        </p:nvGrpSpPr>
        <p:grpSpPr>
          <a:xfrm>
            <a:off x="9116143" y="1897925"/>
            <a:ext cx="1337625" cy="2131500"/>
            <a:chOff x="10299150" y="1494000"/>
            <a:chExt cx="1337625" cy="2131500"/>
          </a:xfrm>
        </p:grpSpPr>
        <p:sp>
          <p:nvSpPr>
            <p:cNvPr id="246" name="Google Shape;246;p6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55" name="Google Shape;255;p6"/>
            <p:cNvCxnSpPr>
              <a:stCxn id="246" idx="5"/>
              <a:endCxn id="25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6" name="Google Shape;256;p6"/>
            <p:cNvCxnSpPr>
              <a:stCxn id="247" idx="6"/>
              <a:endCxn id="24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7" name="Google Shape;257;p6"/>
            <p:cNvCxnSpPr>
              <a:stCxn id="248" idx="6"/>
              <a:endCxn id="25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8" name="Google Shape;258;p6"/>
            <p:cNvCxnSpPr>
              <a:stCxn id="254" idx="7"/>
              <a:endCxn id="25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9" name="Google Shape;259;p6"/>
            <p:cNvCxnSpPr>
              <a:stCxn id="248" idx="7"/>
              <a:endCxn id="24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0" name="Google Shape;260;p6"/>
            <p:cNvCxnSpPr>
              <a:stCxn id="247" idx="7"/>
              <a:endCxn id="25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1" name="Google Shape;261;p6"/>
            <p:cNvCxnSpPr>
              <a:stCxn id="249" idx="7"/>
              <a:endCxn id="25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2" name="Google Shape;262;p6"/>
            <p:cNvCxnSpPr>
              <a:stCxn id="251" idx="5"/>
              <a:endCxn id="25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3" name="Google Shape;263;p6"/>
            <p:cNvCxnSpPr>
              <a:stCxn id="250" idx="6"/>
              <a:endCxn id="25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4" name="Google Shape;264;p6"/>
            <p:cNvCxnSpPr>
              <a:stCxn id="249" idx="6"/>
              <a:endCxn id="25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5" name="Google Shape;265;p6"/>
            <p:cNvCxnSpPr>
              <a:stCxn id="250" idx="7"/>
              <a:endCxn id="25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66" name="Google Shape;266;p6"/>
          <p:cNvSpPr/>
          <p:nvPr/>
        </p:nvSpPr>
        <p:spPr>
          <a:xfrm>
            <a:off x="4824975" y="4087353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Algoritmo de</a:t>
            </a:r>
            <a:b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Clasificación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6"/>
          <p:cNvSpPr/>
          <p:nvPr/>
        </p:nvSpPr>
        <p:spPr>
          <a:xfrm>
            <a:off x="7961537" y="4130342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Modelo de</a:t>
            </a:r>
            <a:b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dirty="0">
                <a:solidFill>
                  <a:srgbClr val="001E33"/>
                </a:solidFill>
              </a:rPr>
              <a:t>Clasificación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8" name="Google Shape;268;p6"/>
          <p:cNvCxnSpPr>
            <a:cxnSpLocks/>
            <a:stCxn id="237" idx="3"/>
          </p:cNvCxnSpPr>
          <p:nvPr/>
        </p:nvCxnSpPr>
        <p:spPr>
          <a:xfrm>
            <a:off x="2807200" y="1640689"/>
            <a:ext cx="2790125" cy="1032015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69" name="Google Shape;269;p6"/>
          <p:cNvCxnSpPr>
            <a:cxnSpLocks/>
          </p:cNvCxnSpPr>
          <p:nvPr/>
        </p:nvCxnSpPr>
        <p:spPr>
          <a:xfrm flipV="1">
            <a:off x="2883550" y="3891904"/>
            <a:ext cx="2619437" cy="287734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70" name="Google Shape;270;p6"/>
          <p:cNvCxnSpPr/>
          <p:nvPr/>
        </p:nvCxnSpPr>
        <p:spPr>
          <a:xfrm rot="10800000" flipH="1">
            <a:off x="7879437" y="2977425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71" name="Google Shape;271;p6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6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gadd317ae2b_0_27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gadd317ae2b_0_271"/>
          <p:cNvSpPr/>
          <p:nvPr/>
        </p:nvSpPr>
        <p:spPr>
          <a:xfrm>
            <a:off x="265325" y="376925"/>
            <a:ext cx="34626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Proceso de </a:t>
            </a:r>
            <a:r>
              <a:rPr lang="en-US" sz="2200" b="1">
                <a:solidFill>
                  <a:srgbClr val="FFFFFF"/>
                </a:solidFill>
              </a:rPr>
              <a:t>validación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gadd317ae2b_0_271"/>
          <p:cNvSpPr/>
          <p:nvPr/>
        </p:nvSpPr>
        <p:spPr>
          <a:xfrm>
            <a:off x="48040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add317ae2b_0_27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add317ae2b_0_271"/>
          <p:cNvSpPr/>
          <p:nvPr/>
        </p:nvSpPr>
        <p:spPr>
          <a:xfrm>
            <a:off x="-86013" y="41660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Imagen del ganado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gadd317ae2b_0_271"/>
          <p:cNvSpPr/>
          <p:nvPr/>
        </p:nvSpPr>
        <p:spPr>
          <a:xfrm>
            <a:off x="3728050" y="2200875"/>
            <a:ext cx="2221200" cy="17673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dirty="0">
                <a:solidFill>
                  <a:srgbClr val="001E33"/>
                </a:solidFill>
              </a:rPr>
              <a:t>Algoritmo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5" name="Google Shape;285;gadd317ae2b_0_271"/>
          <p:cNvGrpSpPr/>
          <p:nvPr/>
        </p:nvGrpSpPr>
        <p:grpSpPr>
          <a:xfrm>
            <a:off x="7004650" y="2094975"/>
            <a:ext cx="1337625" cy="2131500"/>
            <a:chOff x="10299150" y="1494000"/>
            <a:chExt cx="1337625" cy="2131500"/>
          </a:xfrm>
        </p:grpSpPr>
        <p:sp>
          <p:nvSpPr>
            <p:cNvPr id="286" name="Google Shape;286;gadd317ae2b_0_27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gadd317ae2b_0_27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gadd317ae2b_0_27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gadd317ae2b_0_27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gadd317ae2b_0_27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gadd317ae2b_0_27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gadd317ae2b_0_27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gadd317ae2b_0_27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gadd317ae2b_0_27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95" name="Google Shape;295;gadd317ae2b_0_271"/>
            <p:cNvCxnSpPr>
              <a:stCxn id="286" idx="5"/>
              <a:endCxn id="29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6" name="Google Shape;296;gadd317ae2b_0_271"/>
            <p:cNvCxnSpPr>
              <a:stCxn id="287" idx="6"/>
              <a:endCxn id="28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7" name="Google Shape;297;gadd317ae2b_0_271"/>
            <p:cNvCxnSpPr>
              <a:stCxn id="288" idx="6"/>
              <a:endCxn id="29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8" name="Google Shape;298;gadd317ae2b_0_271"/>
            <p:cNvCxnSpPr>
              <a:stCxn id="294" idx="7"/>
              <a:endCxn id="29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9" name="Google Shape;299;gadd317ae2b_0_271"/>
            <p:cNvCxnSpPr>
              <a:stCxn id="288" idx="7"/>
              <a:endCxn id="28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0" name="Google Shape;300;gadd317ae2b_0_271"/>
            <p:cNvCxnSpPr>
              <a:stCxn id="287" idx="7"/>
              <a:endCxn id="29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1" name="Google Shape;301;gadd317ae2b_0_271"/>
            <p:cNvCxnSpPr>
              <a:stCxn id="289" idx="7"/>
              <a:endCxn id="29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2" name="Google Shape;302;gadd317ae2b_0_271"/>
            <p:cNvCxnSpPr>
              <a:stCxn id="291" idx="5"/>
              <a:endCxn id="29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3" name="Google Shape;303;gadd317ae2b_0_271"/>
            <p:cNvCxnSpPr>
              <a:stCxn id="290" idx="6"/>
              <a:endCxn id="29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4" name="Google Shape;304;gadd317ae2b_0_271"/>
            <p:cNvCxnSpPr>
              <a:stCxn id="289" idx="6"/>
              <a:endCxn id="29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5" name="Google Shape;305;gadd317ae2b_0_271"/>
            <p:cNvCxnSpPr>
              <a:stCxn id="290" idx="7"/>
              <a:endCxn id="29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306" name="Google Shape;306;gadd317ae2b_0_271"/>
          <p:cNvSpPr/>
          <p:nvPr/>
        </p:nvSpPr>
        <p:spPr>
          <a:xfrm>
            <a:off x="3031830" y="416600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ES" sz="2200" b="1" dirty="0">
                <a:solidFill>
                  <a:srgbClr val="001E33"/>
                </a:solidFill>
              </a:rPr>
              <a:t>Escalado de imágenes por interpolación y codificación Huffman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gadd317ae2b_0_271"/>
          <p:cNvSpPr/>
          <p:nvPr/>
        </p:nvSpPr>
        <p:spPr>
          <a:xfrm>
            <a:off x="5820687" y="42586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dirty="0">
                <a:solidFill>
                  <a:srgbClr val="001E33"/>
                </a:solidFill>
              </a:rPr>
              <a:t>Modelo de </a:t>
            </a:r>
            <a:br>
              <a:rPr lang="en-US" sz="2200" b="1" dirty="0">
                <a:solidFill>
                  <a:srgbClr val="001E33"/>
                </a:solidFill>
              </a:rPr>
            </a:br>
            <a:r>
              <a:rPr lang="en-US" sz="2200" b="1" dirty="0">
                <a:solidFill>
                  <a:srgbClr val="001E33"/>
                </a:solidFill>
              </a:rPr>
              <a:t>Clasificación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8" name="Google Shape;308;gadd317ae2b_0_271"/>
          <p:cNvCxnSpPr>
            <a:cxnSpLocks/>
          </p:cNvCxnSpPr>
          <p:nvPr/>
        </p:nvCxnSpPr>
        <p:spPr>
          <a:xfrm>
            <a:off x="2967638" y="3186588"/>
            <a:ext cx="714962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09" name="Google Shape;309;gadd317ae2b_0_271"/>
          <p:cNvCxnSpPr/>
          <p:nvPr/>
        </p:nvCxnSpPr>
        <p:spPr>
          <a:xfrm rot="10800000" flipH="1">
            <a:off x="6017350" y="3229238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10" name="Google Shape;310;gadd317ae2b_0_271"/>
          <p:cNvCxnSpPr/>
          <p:nvPr/>
        </p:nvCxnSpPr>
        <p:spPr>
          <a:xfrm rot="10800000" flipH="1">
            <a:off x="8402288" y="3201470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2" name="Google Shape;312;gadd317ae2b_0_271"/>
          <p:cNvSpPr/>
          <p:nvPr/>
        </p:nvSpPr>
        <p:spPr>
          <a:xfrm>
            <a:off x="9297200" y="2262500"/>
            <a:ext cx="2480700" cy="17022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rgbClr val="001E3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 dirty="0">
                <a:solidFill>
                  <a:srgbClr val="00AADB"/>
                </a:solidFill>
                <a:latin typeface="Arial"/>
                <a:ea typeface="Arial"/>
                <a:cs typeface="Arial"/>
                <a:sym typeface="Arial"/>
              </a:rPr>
              <a:t>Está enfermo</a:t>
            </a:r>
            <a:endParaRPr sz="2100" b="1" i="0" u="none" strike="noStrike" cap="none" dirty="0">
              <a:solidFill>
                <a:srgbClr val="00AAD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gadd317ae2b_0_271"/>
          <p:cNvSpPr/>
          <p:nvPr/>
        </p:nvSpPr>
        <p:spPr>
          <a:xfrm>
            <a:off x="9327975" y="4322204"/>
            <a:ext cx="2507667" cy="632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Salida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gadd317ae2b_0_271"/>
          <p:cNvSpPr/>
          <p:nvPr/>
        </p:nvSpPr>
        <p:spPr>
          <a:xfrm>
            <a:off x="4902375" y="52941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1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gadd317ae2b_0_27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DF9F180F-1F8C-47A9-81B7-E17F7AA9B5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979" y="2195055"/>
            <a:ext cx="2437046" cy="17428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"/>
          <p:cNvSpPr/>
          <p:nvPr/>
        </p:nvSpPr>
        <p:spPr>
          <a:xfrm>
            <a:off x="265325" y="376925"/>
            <a:ext cx="55914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Diseño del algoritmo de compresión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"/>
          <p:cNvSpPr/>
          <p:nvPr/>
        </p:nvSpPr>
        <p:spPr>
          <a:xfrm>
            <a:off x="905933" y="4202273"/>
            <a:ext cx="5775233" cy="1075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Algoritmo de compresión de interpolación lineal de imágenes.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600" dirty="0"/>
              <a:t>A</a:t>
            </a:r>
            <a:r>
              <a:rPr lang="es-E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plica este método para escalar la imagen al tamaño requerido, rellenando o privando la información que falta con datos calculados a partir de un algoritmo específico.</a:t>
            </a:r>
          </a:p>
        </p:txBody>
      </p:sp>
      <p:sp>
        <p:nvSpPr>
          <p:cNvPr id="333" name="Google Shape;333;p3"/>
          <p:cNvSpPr/>
          <p:nvPr/>
        </p:nvSpPr>
        <p:spPr>
          <a:xfrm>
            <a:off x="8229600" y="124200"/>
            <a:ext cx="2114640" cy="306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3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7D30567-15A4-46FF-BB19-39EEDF9EC7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3542" y="1908242"/>
            <a:ext cx="4301310" cy="225742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1E30B2C-D4D8-4CA8-9F31-887BE10606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4141" y="2227770"/>
            <a:ext cx="3524250" cy="240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gadd317ae2b_0_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gadd317ae2b_0_11"/>
          <p:cNvSpPr/>
          <p:nvPr/>
        </p:nvSpPr>
        <p:spPr>
          <a:xfrm>
            <a:off x="265329" y="376925"/>
            <a:ext cx="5056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Diseño del algoritmo de compresión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gadd317ae2b_0_11"/>
          <p:cNvSpPr/>
          <p:nvPr/>
        </p:nvSpPr>
        <p:spPr>
          <a:xfrm>
            <a:off x="3356280" y="31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gadd317ae2b_0_11"/>
          <p:cNvSpPr/>
          <p:nvPr/>
        </p:nvSpPr>
        <p:spPr>
          <a:xfrm>
            <a:off x="1432027" y="4715933"/>
            <a:ext cx="3055306" cy="61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gadd317ae2b_0_11"/>
          <p:cNvSpPr/>
          <p:nvPr/>
        </p:nvSpPr>
        <p:spPr>
          <a:xfrm>
            <a:off x="9558000" y="1083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gadd317ae2b_0_11"/>
          <p:cNvSpPr/>
          <p:nvPr/>
        </p:nvSpPr>
        <p:spPr>
          <a:xfrm>
            <a:off x="8229600" y="124200"/>
            <a:ext cx="21147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gadd317ae2b_0_11"/>
          <p:cNvSpPr/>
          <p:nvPr/>
        </p:nvSpPr>
        <p:spPr>
          <a:xfrm>
            <a:off x="54729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ES"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gadd317ae2b_0_11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gadd317ae2b_0_1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E0E8551-1497-4F5F-8A2A-3EB010447F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0419" y="3417917"/>
            <a:ext cx="3524250" cy="24003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6021275-97CC-4A9B-81C8-9D041B8F60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8987" y="1039783"/>
            <a:ext cx="8096250" cy="22669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342;gadd317ae2b_0_11">
            <a:extLst>
              <a:ext uri="{FF2B5EF4-FFF2-40B4-BE49-F238E27FC236}">
                <a16:creationId xmlns:a16="http://schemas.microsoft.com/office/drawing/2014/main" id="{1C317892-3C7A-415E-9A5E-EA5EECAF903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A183E94D-800F-4EB0-B59F-2AA35CA948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122" y="853163"/>
            <a:ext cx="4814403" cy="361080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7D501BA-F6F3-49BF-B4B3-E7B95B3E3A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6658" y="853163"/>
            <a:ext cx="4778830" cy="358412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D0495A7-9512-45B3-B459-FCB005C080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1723" y="4347733"/>
            <a:ext cx="2808553" cy="1404277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47C6AFED-CCCD-4B83-A867-40441104BBED}"/>
              </a:ext>
            </a:extLst>
          </p:cNvPr>
          <p:cNvSpPr txBox="1"/>
          <p:nvPr/>
        </p:nvSpPr>
        <p:spPr>
          <a:xfrm>
            <a:off x="1175657" y="853163"/>
            <a:ext cx="39885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dirty="0"/>
              <a:t>Antes</a:t>
            </a:r>
            <a:endParaRPr lang="es-ES" sz="16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586B6A4-3CAF-475B-9797-DACC628E4B71}"/>
              </a:ext>
            </a:extLst>
          </p:cNvPr>
          <p:cNvSpPr txBox="1"/>
          <p:nvPr/>
        </p:nvSpPr>
        <p:spPr>
          <a:xfrm>
            <a:off x="6858599" y="853163"/>
            <a:ext cx="43368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dirty="0"/>
              <a:t>Después </a:t>
            </a:r>
            <a:endParaRPr lang="es-ES" sz="1600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7A42D29-1104-48B8-8559-4A0A8A0907C2}"/>
              </a:ext>
            </a:extLst>
          </p:cNvPr>
          <p:cNvSpPr txBox="1"/>
          <p:nvPr/>
        </p:nvSpPr>
        <p:spPr>
          <a:xfrm>
            <a:off x="2960915" y="4880594"/>
            <a:ext cx="14543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/>
              <a:t>Comparación </a:t>
            </a:r>
            <a:endParaRPr lang="es-ES" sz="1600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23244392-9743-4B2B-B616-FF7735A8E087}"/>
              </a:ext>
            </a:extLst>
          </p:cNvPr>
          <p:cNvSpPr txBox="1"/>
          <p:nvPr/>
        </p:nvSpPr>
        <p:spPr>
          <a:xfrm>
            <a:off x="40276" y="344798"/>
            <a:ext cx="54722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200" b="1" dirty="0">
                <a:solidFill>
                  <a:schemeClr val="bg1"/>
                </a:solidFill>
              </a:rPr>
              <a:t>Ejemplos</a:t>
            </a:r>
            <a:endParaRPr lang="es-ES" sz="2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8259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Complejidad del algoritmo de compresión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5"/>
          <p:cNvSpPr/>
          <p:nvPr/>
        </p:nvSpPr>
        <p:spPr>
          <a:xfrm>
            <a:off x="584640" y="4500494"/>
            <a:ext cx="5027400" cy="3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 es el largo de la imagen/matriz y M es el ancho. </a:t>
            </a:r>
            <a:endParaRPr lang="es-ES"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5"/>
          <p:cNvSpPr/>
          <p:nvPr/>
        </p:nvSpPr>
        <p:spPr>
          <a:xfrm>
            <a:off x="8034840" y="4993080"/>
            <a:ext cx="2932500" cy="306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5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5"/>
          <p:cNvSpPr/>
          <p:nvPr/>
        </p:nvSpPr>
        <p:spPr>
          <a:xfrm>
            <a:off x="5420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20B2C52-B0E2-4170-B1F9-007C0CE10C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942" y="1697684"/>
            <a:ext cx="5282418" cy="2971360"/>
          </a:xfrm>
          <a:prstGeom prst="rect">
            <a:avLst/>
          </a:prstGeom>
        </p:spPr>
      </p:pic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7BB88746-D160-4CC9-9131-3963963722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0125779"/>
              </p:ext>
            </p:extLst>
          </p:nvPr>
        </p:nvGraphicFramePr>
        <p:xfrm>
          <a:off x="423522" y="2185380"/>
          <a:ext cx="5349636" cy="2148192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783212">
                  <a:extLst>
                    <a:ext uri="{9D8B030D-6E8A-4147-A177-3AD203B41FA5}">
                      <a16:colId xmlns:a16="http://schemas.microsoft.com/office/drawing/2014/main" val="3417828997"/>
                    </a:ext>
                  </a:extLst>
                </a:gridCol>
                <a:gridCol w="1783212">
                  <a:extLst>
                    <a:ext uri="{9D8B030D-6E8A-4147-A177-3AD203B41FA5}">
                      <a16:colId xmlns:a16="http://schemas.microsoft.com/office/drawing/2014/main" val="3892357075"/>
                    </a:ext>
                  </a:extLst>
                </a:gridCol>
                <a:gridCol w="1783212">
                  <a:extLst>
                    <a:ext uri="{9D8B030D-6E8A-4147-A177-3AD203B41FA5}">
                      <a16:colId xmlns:a16="http://schemas.microsoft.com/office/drawing/2014/main" val="2512728854"/>
                    </a:ext>
                  </a:extLst>
                </a:gridCol>
              </a:tblGrid>
              <a:tr h="71606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Complejidad del tiempo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Complejidad de la memoria 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473754"/>
                  </a:ext>
                </a:extLst>
              </a:tr>
              <a:tr h="716064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Interpolación bilineal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dirty="0"/>
                    </a:p>
                    <a:p>
                      <a:pPr algn="ctr"/>
                      <a:r>
                        <a:rPr lang="es-ES" dirty="0"/>
                        <a:t>O(N*M)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 b="0" i="0" u="none" strike="noStrike" cap="non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pPr algn="ctr"/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O(N*M)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2892350"/>
                  </a:ext>
                </a:extLst>
              </a:tr>
              <a:tr h="716064"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Codificación Huffman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 b="0" i="0" u="none" strike="noStrike" cap="non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pPr algn="ctr"/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O(N)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ES" sz="1400" b="0" i="0" u="none" strike="noStrike" cap="non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pPr algn="ctr"/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O(N)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53226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9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Consumo de tiempo y memoria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9"/>
          <p:cNvSpPr/>
          <p:nvPr/>
        </p:nvSpPr>
        <p:spPr>
          <a:xfrm>
            <a:off x="2220850" y="5008407"/>
            <a:ext cx="275428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Consumo de tiempo 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9"/>
          <p:cNvSpPr/>
          <p:nvPr/>
        </p:nvSpPr>
        <p:spPr>
          <a:xfrm>
            <a:off x="7983417" y="4831428"/>
            <a:ext cx="3975466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Consumo de memoria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1" name="Google Shape;391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41523" y="4959784"/>
            <a:ext cx="526680" cy="526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9"/>
          <p:cNvPicPr preferRelativeResize="0"/>
          <p:nvPr/>
        </p:nvPicPr>
        <p:blipFill rotWithShape="1">
          <a:blip r:embed="rId5">
            <a:alphaModFix/>
          </a:blip>
          <a:srcRect l="28222" t="24850" r="28724" b="25399"/>
          <a:stretch/>
        </p:blipFill>
        <p:spPr>
          <a:xfrm>
            <a:off x="7216872" y="4831428"/>
            <a:ext cx="711720" cy="547200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9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9"/>
          <p:cNvSpPr/>
          <p:nvPr/>
        </p:nvSpPr>
        <p:spPr>
          <a:xfrm>
            <a:off x="6470298" y="59954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A0FC734-F4E5-4E3C-93CD-AF13B3AF22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6564" y="1945464"/>
            <a:ext cx="5809686" cy="2807691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D7F56FE0-D42B-4891-911B-3CEF2E23F0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85694" y="1954090"/>
            <a:ext cx="4774504" cy="280769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727</TotalTime>
  <Words>220</Words>
  <Application>Microsoft Office PowerPoint</Application>
  <PresentationFormat>Panorámica</PresentationFormat>
  <Paragraphs>59</Paragraphs>
  <Slides>11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Arial</vt:lpstr>
      <vt:lpstr>Calibri</vt:lpstr>
      <vt:lpstr>Times New Roman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DeepL Translator</dc:creator>
  <cp:lastModifiedBy>JUAN PABLO RESTREPO RESTREPO</cp:lastModifiedBy>
  <cp:revision>20</cp:revision>
  <dcterms:created xsi:type="dcterms:W3CDTF">2020-06-26T14:36:07Z</dcterms:created>
  <dcterms:modified xsi:type="dcterms:W3CDTF">2021-11-18T06:50:34Z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</vt:i4>
  </property>
</Properties>
</file>